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14"/>
  </p:notesMasterIdLst>
  <p:sldIdLst>
    <p:sldId id="256" r:id="rId2"/>
    <p:sldId id="258" r:id="rId3"/>
    <p:sldId id="290" r:id="rId4"/>
    <p:sldId id="259" r:id="rId5"/>
    <p:sldId id="261" r:id="rId6"/>
    <p:sldId id="262" r:id="rId7"/>
    <p:sldId id="292" r:id="rId8"/>
    <p:sldId id="297" r:id="rId9"/>
    <p:sldId id="293" r:id="rId10"/>
    <p:sldId id="294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FC5"/>
    <a:srgbClr val="FFC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5097" autoAdjust="0"/>
  </p:normalViewPr>
  <p:slideViewPr>
    <p:cSldViewPr snapToGrid="0">
      <p:cViewPr varScale="1">
        <p:scale>
          <a:sx n="76" d="100"/>
          <a:sy n="76" d="100"/>
        </p:scale>
        <p:origin x="70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1D438-29DB-4E72-A55A-02FBFB71B169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54E41-6590-464B-B69D-33EBA12B283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54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54E41-6590-464B-B69D-33EBA12B283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61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2F6C-93ED-DFF7-A7AA-6FCE17A8C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1AB73-0CA8-9052-38CA-8F04BAEC8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2A93-F737-2014-9190-76CC547F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FF992-41E1-E8C2-9B4B-E4FA3ACE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D15E-6095-531E-1841-6CC94304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90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12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42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92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273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21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370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95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65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351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1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725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989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436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354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000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762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789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270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1232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049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77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3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808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902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184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876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533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622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8182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239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723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25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598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4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858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276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592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683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583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090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5502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233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72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195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805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5970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4484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5037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221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462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9567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437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98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6304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3594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9548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567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1400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2840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5208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368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446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6689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3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874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4528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6983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6517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437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0209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0530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E1FB-242A-6D4A-EEC6-6DDA1D43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B1CCD-16DF-9FC0-5A2A-F63E6DE2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2C829-9C75-9F78-CC2E-B577E4F6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FB9A-FCA3-70C0-09C0-DEDC0889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270B5-44A2-7AFC-CC53-27C72BF0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6220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A79C-03CF-6508-BDB9-E973B1C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42B0D-2597-A6DC-1251-B3BB1D474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8AB11-6121-7CF1-AB1A-1AA9ED367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AD61-5232-624C-2D46-92B99280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731CC-AD7E-D0FC-ACCA-8E986834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EE311-720A-EF71-063B-A3717C9E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1362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9302-0625-C263-225D-7332EE8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1D22-3FED-887F-1212-01F04E9A5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298DA-E87F-2439-B359-54D8ADF33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E13C0-FF27-AACF-FB51-E99EF1181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C2D35-1698-A379-8DE8-7D1CDD608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A40AE-399D-7CC2-9156-30DEC6A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766F7-71CF-98C6-4BB2-950BFCD9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06EAF-D6B8-59DC-B306-196A7359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3902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40EA-199E-5FF6-BE8F-1B748FE2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0B129-9015-8EA3-37F1-DAC27EAE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8410C-B771-EBDB-7A63-F6EA9E51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8BA7E-5D2D-1866-B1A5-92F681F9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03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047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2FE42-C5ED-CFF2-7F00-C55D7703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8CC81-AAD2-7214-E883-73882186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7A392-9ED6-E6D8-AE24-E8C799B2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5388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6B5D-2082-4037-C339-C4477BFF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EB36-E6CE-6818-E8D2-A6388B91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9239F-1C58-A338-AA8D-0DD56B71C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18228-04F1-44F6-9564-78D66CEB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D74C9-E1DC-D193-887F-523DC3DC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9C2A2-5653-4744-B965-FD8D6D16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6758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E44C-6728-8E2F-8A87-0CA45BE5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45608-7BFF-067C-0185-0AFD889CF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38021-126F-2FA2-88B9-5F18646CA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1FF77-5E02-2ACC-5F71-2E8B50FD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934-38A4-56AF-E844-DF5DDF9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B434E-64CF-2F47-CBEC-C4E890C8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2656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8B36-93D7-6526-E69F-51ABA539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C06D8-F6BA-6F6B-3CA0-93F5739E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C221-43D8-AEE8-1B06-41F71574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93350-A996-7E5A-1AB9-37B1BC27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0F3F-F920-D222-4C21-263EE052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6393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C4B99-31D5-42F3-47A4-DA82C7662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C5D32-D1BA-10D6-A00A-69FF6B8A8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B2EB-D67A-BEC2-62D3-0864560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1CE83-AAC8-1BA1-3B74-040B1BAB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E6C02-C958-1850-2115-54BC3264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9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1CD-AE2B-05F6-0E1A-CA0A83D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0DF-E8D9-3F1A-0725-E40A19AC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EA39B-B362-1C05-A4E0-C87D6BB8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700-5600-46E7-7AF7-B1124D3D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DC97D-856E-93CB-3B88-D20D7C49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89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3EA98-0E42-CF5C-58BC-DE8E9C01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F67FF-35B6-D081-5AF6-DA8EFC70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FC7D4-B0B5-4429-D678-2E3584D90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8FBCF-58A4-4349-8459-D80740F4DE43}" type="datetimeFigureOut">
              <a:rPr lang="en-GB" smtClean="0"/>
              <a:t>26/06/2024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B26A-0F85-9640-DB6A-DA3F6DB3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D2897-3298-3F10-3939-AB9976F12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8142-40E0-4583-9F1B-B678C8B124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47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971" r:id="rId3"/>
    <p:sldLayoutId id="2147483970" r:id="rId4"/>
    <p:sldLayoutId id="2147483969" r:id="rId5"/>
    <p:sldLayoutId id="2147483968" r:id="rId6"/>
    <p:sldLayoutId id="2147483967" r:id="rId7"/>
    <p:sldLayoutId id="2147483966" r:id="rId8"/>
    <p:sldLayoutId id="2147483965" r:id="rId9"/>
    <p:sldLayoutId id="2147483964" r:id="rId10"/>
    <p:sldLayoutId id="2147483963" r:id="rId11"/>
    <p:sldLayoutId id="2147483962" r:id="rId12"/>
    <p:sldLayoutId id="2147483961" r:id="rId13"/>
    <p:sldLayoutId id="2147483960" r:id="rId14"/>
    <p:sldLayoutId id="2147483959" r:id="rId15"/>
    <p:sldLayoutId id="2147483958" r:id="rId16"/>
    <p:sldLayoutId id="2147483957" r:id="rId17"/>
    <p:sldLayoutId id="2147483956" r:id="rId18"/>
    <p:sldLayoutId id="2147483955" r:id="rId19"/>
    <p:sldLayoutId id="2147483954" r:id="rId20"/>
    <p:sldLayoutId id="2147483953" r:id="rId21"/>
    <p:sldLayoutId id="2147483952" r:id="rId22"/>
    <p:sldLayoutId id="2147483951" r:id="rId23"/>
    <p:sldLayoutId id="2147483950" r:id="rId24"/>
    <p:sldLayoutId id="2147483949" r:id="rId25"/>
    <p:sldLayoutId id="2147483948" r:id="rId26"/>
    <p:sldLayoutId id="2147483947" r:id="rId27"/>
    <p:sldLayoutId id="2147483946" r:id="rId28"/>
    <p:sldLayoutId id="2147483945" r:id="rId29"/>
    <p:sldLayoutId id="2147483944" r:id="rId30"/>
    <p:sldLayoutId id="2147483943" r:id="rId31"/>
    <p:sldLayoutId id="2147483942" r:id="rId32"/>
    <p:sldLayoutId id="2147483941" r:id="rId33"/>
    <p:sldLayoutId id="2147483940" r:id="rId34"/>
    <p:sldLayoutId id="2147483939" r:id="rId35"/>
    <p:sldLayoutId id="2147483938" r:id="rId36"/>
    <p:sldLayoutId id="2147483937" r:id="rId37"/>
    <p:sldLayoutId id="2147483936" r:id="rId38"/>
    <p:sldLayoutId id="2147483935" r:id="rId39"/>
    <p:sldLayoutId id="2147483934" r:id="rId40"/>
    <p:sldLayoutId id="2147483933" r:id="rId41"/>
    <p:sldLayoutId id="2147483932" r:id="rId42"/>
    <p:sldLayoutId id="2147483931" r:id="rId43"/>
    <p:sldLayoutId id="2147483930" r:id="rId44"/>
    <p:sldLayoutId id="2147483929" r:id="rId45"/>
    <p:sldLayoutId id="2147483928" r:id="rId46"/>
    <p:sldLayoutId id="2147483927" r:id="rId47"/>
    <p:sldLayoutId id="2147483926" r:id="rId48"/>
    <p:sldLayoutId id="2147483925" r:id="rId49"/>
    <p:sldLayoutId id="2147483924" r:id="rId50"/>
    <p:sldLayoutId id="2147483923" r:id="rId51"/>
    <p:sldLayoutId id="2147483922" r:id="rId52"/>
    <p:sldLayoutId id="2147483921" r:id="rId53"/>
    <p:sldLayoutId id="2147483920" r:id="rId54"/>
    <p:sldLayoutId id="2147483919" r:id="rId55"/>
    <p:sldLayoutId id="2147483918" r:id="rId56"/>
    <p:sldLayoutId id="2147483917" r:id="rId57"/>
    <p:sldLayoutId id="2147483916" r:id="rId58"/>
    <p:sldLayoutId id="2147483915" r:id="rId59"/>
    <p:sldLayoutId id="2147483914" r:id="rId60"/>
    <p:sldLayoutId id="2147483913" r:id="rId61"/>
    <p:sldLayoutId id="2147483912" r:id="rId62"/>
    <p:sldLayoutId id="2147483911" r:id="rId63"/>
    <p:sldLayoutId id="2147483910" r:id="rId64"/>
    <p:sldLayoutId id="2147483909" r:id="rId65"/>
    <p:sldLayoutId id="2147483908" r:id="rId66"/>
    <p:sldLayoutId id="2147483907" r:id="rId67"/>
    <p:sldLayoutId id="2147483906" r:id="rId68"/>
    <p:sldLayoutId id="2147483905" r:id="rId69"/>
    <p:sldLayoutId id="2147483904" r:id="rId70"/>
    <p:sldLayoutId id="2147483903" r:id="rId71"/>
    <p:sldLayoutId id="2147483902" r:id="rId72"/>
    <p:sldLayoutId id="2147483901" r:id="rId73"/>
    <p:sldLayoutId id="2147483900" r:id="rId74"/>
    <p:sldLayoutId id="2147483899" r:id="rId75"/>
    <p:sldLayoutId id="2147483890" r:id="rId76"/>
    <p:sldLayoutId id="2147483891" r:id="rId77"/>
    <p:sldLayoutId id="2147483892" r:id="rId78"/>
    <p:sldLayoutId id="2147483893" r:id="rId79"/>
    <p:sldLayoutId id="2147483894" r:id="rId80"/>
    <p:sldLayoutId id="2147483895" r:id="rId81"/>
    <p:sldLayoutId id="2147483896" r:id="rId82"/>
    <p:sldLayoutId id="2147483897" r:id="rId83"/>
    <p:sldLayoutId id="2147483898" r:id="rId8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19C429-1827-4540-E723-DCB9F40BD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69891"/>
            <a:ext cx="12192000" cy="688109"/>
          </a:xfrm>
          <a:solidFill>
            <a:srgbClr val="0B5FC5"/>
          </a:solidFill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 </a:t>
            </a:r>
            <a:r>
              <a:rPr lang="hu-H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Hallgató: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	</a:t>
            </a:r>
            <a:r>
              <a:rPr lang="hu-H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Károlyi Krisztián, Gazdasági Informatika szak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 </a:t>
            </a:r>
            <a:r>
              <a:rPr lang="hu-H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Témavezető:  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	</a:t>
            </a:r>
            <a:r>
              <a:rPr lang="hu-HU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Dr. Madaras Szilárd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egyetemi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adjunktus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Üzleti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Tudományok</a:t>
            </a:r>
            <a:r>
              <a:rPr lang="en-GB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Tanszék</a:t>
            </a:r>
            <a:endParaRPr lang="hu-HU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6684BF1-6CF6-8B21-6B30-5C44831AED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Sapientia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Erdélyi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Magyar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Tudományegyetem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Csíkszeredai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Kar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8D3F35-EE3D-2B1A-DD07-8EFF9FC4EBC8}"/>
              </a:ext>
            </a:extLst>
          </p:cNvPr>
          <p:cNvSpPr txBox="1">
            <a:spLocks/>
          </p:cNvSpPr>
          <p:nvPr/>
        </p:nvSpPr>
        <p:spPr>
          <a:xfrm>
            <a:off x="0" y="5215793"/>
            <a:ext cx="12192000" cy="6881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2024</a:t>
            </a:r>
            <a:endParaRPr lang="hu-HU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Sapientia Erdélyi Magyar Tudományegyetem">
            <a:extLst>
              <a:ext uri="{FF2B5EF4-FFF2-40B4-BE49-F238E27FC236}">
                <a16:creationId xmlns:a16="http://schemas.microsoft.com/office/drawing/2014/main" id="{3E4C331A-D415-ABBC-5044-D13EE8418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7273" r="67753" b="8797"/>
          <a:stretch/>
        </p:blipFill>
        <p:spPr bwMode="auto">
          <a:xfrm>
            <a:off x="128015" y="23762"/>
            <a:ext cx="228601" cy="3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C6FF890-6128-397A-FD51-DE465366C147}"/>
              </a:ext>
            </a:extLst>
          </p:cNvPr>
          <p:cNvSpPr txBox="1">
            <a:spLocks/>
          </p:cNvSpPr>
          <p:nvPr/>
        </p:nvSpPr>
        <p:spPr>
          <a:xfrm>
            <a:off x="0" y="1114425"/>
            <a:ext cx="12192000" cy="394334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en-GB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lnSpc>
                <a:spcPct val="110000"/>
              </a:lnSpc>
            </a:pPr>
            <a:endParaRPr lang="en-GB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munkanélküliség</a:t>
            </a: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előrejelzése</a:t>
            </a: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Pythonban</a:t>
            </a: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b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ARIMA </a:t>
            </a:r>
            <a:r>
              <a:rPr lang="en-GB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3600" b="1" dirty="0">
                <a:latin typeface="Roboto" panose="02000000000000000000" pitchFamily="2" charset="0"/>
                <a:ea typeface="Roboto" panose="02000000000000000000" pitchFamily="2" charset="0"/>
              </a:rPr>
              <a:t> MLP </a:t>
            </a:r>
            <a:r>
              <a:rPr lang="en-GB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modellekkel</a:t>
            </a:r>
            <a:endParaRPr lang="hu-HU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79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9E6C4-7344-66C7-34A9-901A4EFBFA63}"/>
              </a:ext>
            </a:extLst>
          </p:cNvPr>
          <p:cNvGrpSpPr/>
          <p:nvPr/>
        </p:nvGrpSpPr>
        <p:grpSpPr>
          <a:xfrm>
            <a:off x="6046213" y="4517568"/>
            <a:ext cx="5041265" cy="1907140"/>
            <a:chOff x="674052" y="2159734"/>
            <a:chExt cx="5702935" cy="19013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94AB7E-93CA-87DD-A8DA-B8867525EBBF}"/>
                </a:ext>
              </a:extLst>
            </p:cNvPr>
            <p:cNvGrpSpPr/>
            <p:nvPr/>
          </p:nvGrpSpPr>
          <p:grpSpPr>
            <a:xfrm>
              <a:off x="674052" y="2159734"/>
              <a:ext cx="5702935" cy="644765"/>
              <a:chOff x="6323012" y="3798720"/>
              <a:chExt cx="5702935" cy="64476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D6ECBBF-4E79-2314-9E6F-8DCF617A2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23012" y="3821799"/>
                <a:ext cx="5702935" cy="62168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EE395C-9977-28FD-8BF4-2DFC6584D5A6}"/>
                  </a:ext>
                </a:extLst>
              </p:cNvPr>
              <p:cNvSpPr/>
              <p:nvPr/>
            </p:nvSpPr>
            <p:spPr>
              <a:xfrm>
                <a:off x="7932420" y="3798720"/>
                <a:ext cx="2446019" cy="6216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D6F4D2-76FC-3040-AD58-73F2CA814136}"/>
                </a:ext>
              </a:extLst>
            </p:cNvPr>
            <p:cNvGrpSpPr/>
            <p:nvPr/>
          </p:nvGrpSpPr>
          <p:grpSpPr>
            <a:xfrm>
              <a:off x="674052" y="2814349"/>
              <a:ext cx="5702935" cy="621686"/>
              <a:chOff x="6323012" y="3798720"/>
              <a:chExt cx="5702935" cy="62168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5EC239A-25B2-ABCC-25D9-965607BA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23012" y="3801207"/>
                <a:ext cx="5702935" cy="61671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2FEBAF-E618-F7EC-1950-92C6CA9B83C6}"/>
                  </a:ext>
                </a:extLst>
              </p:cNvPr>
              <p:cNvSpPr/>
              <p:nvPr/>
            </p:nvSpPr>
            <p:spPr>
              <a:xfrm>
                <a:off x="7932420" y="3798720"/>
                <a:ext cx="2446019" cy="6216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29992A-4761-12DC-D593-D08241209389}"/>
                </a:ext>
              </a:extLst>
            </p:cNvPr>
            <p:cNvGrpSpPr/>
            <p:nvPr/>
          </p:nvGrpSpPr>
          <p:grpSpPr>
            <a:xfrm>
              <a:off x="674058" y="3439375"/>
              <a:ext cx="5702929" cy="621686"/>
              <a:chOff x="6323015" y="3798720"/>
              <a:chExt cx="5702929" cy="62168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102D27A-36DC-8AA8-49A7-C7AD9F0B6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23015" y="3801207"/>
                <a:ext cx="5702929" cy="61671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D3153D-8748-8A80-7756-68BE9994905D}"/>
                  </a:ext>
                </a:extLst>
              </p:cNvPr>
              <p:cNvSpPr/>
              <p:nvPr/>
            </p:nvSpPr>
            <p:spPr>
              <a:xfrm>
                <a:off x="7932420" y="3798720"/>
                <a:ext cx="2446019" cy="62168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09ABF443-9D44-4435-7E70-E627E470DF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Az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átalánosítás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vizsgálata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rekurzív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előrejelzések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az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MLP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modellekkel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DA780B-826B-23E0-3D31-A210CBC7D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50" y="651013"/>
            <a:ext cx="5515937" cy="34787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362959-9A29-2FED-D4C4-1D9400E57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50" y="5213828"/>
            <a:ext cx="5762244" cy="11795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117DCE-1844-3E1C-3F30-79D603971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62" y="4619536"/>
            <a:ext cx="3619814" cy="36579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F4F85F-2776-0A54-F596-775C905E0E2C}"/>
              </a:ext>
            </a:extLst>
          </p:cNvPr>
          <p:cNvCxnSpPr>
            <a:cxnSpLocks/>
          </p:cNvCxnSpPr>
          <p:nvPr/>
        </p:nvCxnSpPr>
        <p:spPr>
          <a:xfrm>
            <a:off x="4901938" y="3139126"/>
            <a:ext cx="1057856" cy="137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8690578-4FF2-F9F4-2EE4-0C7A13F4E0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4"/>
          <a:stretch/>
        </p:blipFill>
        <p:spPr bwMode="auto">
          <a:xfrm>
            <a:off x="6096000" y="495058"/>
            <a:ext cx="5041265" cy="3818255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200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24C82C-87A6-F874-A788-DC21A4BE71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Következtetések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29B8C-FA7A-B60B-5908-8284B2E0FC68}"/>
              </a:ext>
            </a:extLst>
          </p:cNvPr>
          <p:cNvSpPr txBox="1"/>
          <p:nvPr/>
        </p:nvSpPr>
        <p:spPr>
          <a:xfrm>
            <a:off x="162560" y="743357"/>
            <a:ext cx="11145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Ajoodha és Mulaudzi (2020); Tufaner és Sözen (2021):</a:t>
            </a:r>
            <a:b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az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MLP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 modellek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jobban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teljesítettek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 a munkanélküliségi ráta előrejelzésében,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mint az ARIMA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 modellek. </a:t>
            </a:r>
            <a:b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sz="1800" noProof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C3F26-DA34-2D63-2237-31588187F035}"/>
              </a:ext>
            </a:extLst>
          </p:cNvPr>
          <p:cNvSpPr txBox="1"/>
          <p:nvPr/>
        </p:nvSpPr>
        <p:spPr>
          <a:xfrm>
            <a:off x="162560" y="1722151"/>
            <a:ext cx="10891520" cy="649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Sasu (2013): </a:t>
            </a:r>
            <a:b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az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MLP jobb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an általánosított a munkanélküliségi ráták idősorán,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mint az ARIMA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6C084-AAA0-0BF7-0191-6C6B92425C8C}"/>
              </a:ext>
            </a:extLst>
          </p:cNvPr>
          <p:cNvSpPr txBox="1"/>
          <p:nvPr/>
        </p:nvSpPr>
        <p:spPr>
          <a:xfrm>
            <a:off x="162560" y="2648910"/>
            <a:ext cx="10891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LBFGS, ReLU mellett teljesítettek a legjobban az MLP </a:t>
            </a:r>
            <a:r>
              <a:rPr lang="en-GB" noProof="1">
                <a:latin typeface="Roboto" panose="02000000000000000000" pitchFamily="2" charset="0"/>
                <a:ea typeface="Roboto" panose="02000000000000000000" pitchFamily="2" charset="0"/>
              </a:rPr>
              <a:t>modellek </a:t>
            </a:r>
            <a:br>
              <a:rPr lang="en-GB" noProof="1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noProof="1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hu-HU" dirty="0">
                <a:latin typeface="Roboto" panose="02000000000000000000" pitchFamily="2" charset="0"/>
                <a:ea typeface="Roboto" panose="02000000000000000000" pitchFamily="2" charset="0"/>
              </a:rPr>
              <a:t>Paszkiewicz és társai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hu-HU" dirty="0">
                <a:latin typeface="Roboto" panose="02000000000000000000" pitchFamily="2" charset="0"/>
                <a:ea typeface="Roboto" panose="02000000000000000000" pitchFamily="2" charset="0"/>
              </a:rPr>
              <a:t>2023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; </a:t>
            </a:r>
            <a:r>
              <a:rPr lang="hu-HU" dirty="0">
                <a:latin typeface="Roboto" panose="02000000000000000000" pitchFamily="2" charset="0"/>
                <a:ea typeface="Roboto" panose="02000000000000000000" pitchFamily="2" charset="0"/>
              </a:rPr>
              <a:t>Pardede és társai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hu-HU" dirty="0">
                <a:latin typeface="Roboto" panose="02000000000000000000" pitchFamily="2" charset="0"/>
                <a:ea typeface="Roboto" panose="02000000000000000000" pitchFamily="2" charset="0"/>
              </a:rPr>
              <a:t>2022 ) </a:t>
            </a:r>
            <a:endParaRPr lang="en-GB" noProof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4F6AA-D14A-7466-733F-930E4BEC80EB}"/>
              </a:ext>
            </a:extLst>
          </p:cNvPr>
          <p:cNvSpPr txBox="1"/>
          <p:nvPr/>
        </p:nvSpPr>
        <p:spPr>
          <a:xfrm>
            <a:off x="162560" y="3314426"/>
            <a:ext cx="10739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Python-ben könnyű ANN és ARIMA modelleket készíteni,  valamint jól lehet vizualizálni az adatokat egy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</a:rPr>
              <a:t>felhasználóbarát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GB" b="1" noProof="1">
                <a:latin typeface="Roboto" panose="02000000000000000000" pitchFamily="2" charset="0"/>
                <a:ea typeface="Roboto" panose="02000000000000000000" pitchFamily="2" charset="0"/>
              </a:rPr>
              <a:t>webes felület 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segítségével </a:t>
            </a: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GB" sz="1800" b="1" noProof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további kutásokhoz is alkalmas</a:t>
            </a:r>
            <a:b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sz="1800" noProof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99349-29E3-BCB8-07A8-4B32E45A3D66}"/>
              </a:ext>
            </a:extLst>
          </p:cNvPr>
          <p:cNvSpPr txBox="1"/>
          <p:nvPr/>
        </p:nvSpPr>
        <p:spPr>
          <a:xfrm>
            <a:off x="162560" y="4249112"/>
            <a:ext cx="10891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Az MLP szerint mindhárom megye esetében emelkedés várható a nyár elejéig, majd a nyár végig fokozatos csökkenés. </a:t>
            </a:r>
            <a:br>
              <a:rPr lang="en-GB" noProof="1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noProof="1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noProof="1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GB" noProof="1">
                <a:latin typeface="Roboto" panose="02000000000000000000" pitchFamily="2" charset="0"/>
                <a:ea typeface="Roboto" panose="02000000000000000000" pitchFamily="2" charset="0"/>
              </a:rPr>
              <a:t>ovábbfejlesztési lehetőség: felhasználói fiókok, idősorok, modellek és előrejelzések tárolása (MongoDB)</a:t>
            </a:r>
            <a:endParaRPr lang="en-GB" sz="1800" noProof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C5C004-8116-EDC2-66F5-2A644DC4F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427388"/>
              </p:ext>
            </p:extLst>
          </p:nvPr>
        </p:nvGraphicFramePr>
        <p:xfrm>
          <a:off x="3808429" y="4486224"/>
          <a:ext cx="8303051" cy="2314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2148">
                  <a:extLst>
                    <a:ext uri="{9D8B030D-6E8A-4147-A177-3AD203B41FA5}">
                      <a16:colId xmlns:a16="http://schemas.microsoft.com/office/drawing/2014/main" val="2175001339"/>
                    </a:ext>
                  </a:extLst>
                </a:gridCol>
                <a:gridCol w="2177532">
                  <a:extLst>
                    <a:ext uri="{9D8B030D-6E8A-4147-A177-3AD203B41FA5}">
                      <a16:colId xmlns:a16="http://schemas.microsoft.com/office/drawing/2014/main" val="138518774"/>
                    </a:ext>
                  </a:extLst>
                </a:gridCol>
                <a:gridCol w="911073">
                  <a:extLst>
                    <a:ext uri="{9D8B030D-6E8A-4147-A177-3AD203B41FA5}">
                      <a16:colId xmlns:a16="http://schemas.microsoft.com/office/drawing/2014/main" val="918279477"/>
                    </a:ext>
                  </a:extLst>
                </a:gridCol>
                <a:gridCol w="1348612">
                  <a:extLst>
                    <a:ext uri="{9D8B030D-6E8A-4147-A177-3AD203B41FA5}">
                      <a16:colId xmlns:a16="http://schemas.microsoft.com/office/drawing/2014/main" val="4288419927"/>
                    </a:ext>
                  </a:extLst>
                </a:gridCol>
                <a:gridCol w="1332920">
                  <a:extLst>
                    <a:ext uri="{9D8B030D-6E8A-4147-A177-3AD203B41FA5}">
                      <a16:colId xmlns:a16="http://schemas.microsoft.com/office/drawing/2014/main" val="1154298018"/>
                    </a:ext>
                  </a:extLst>
                </a:gridCol>
                <a:gridCol w="1010766">
                  <a:extLst>
                    <a:ext uri="{9D8B030D-6E8A-4147-A177-3AD203B41FA5}">
                      <a16:colId xmlns:a16="http://schemas.microsoft.com/office/drawing/2014/main" val="3221960527"/>
                    </a:ext>
                  </a:extLst>
                </a:gridCol>
              </a:tblGrid>
              <a:tr h="330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  <a:highlight>
                            <a:srgbClr val="4472C4"/>
                          </a:highlight>
                        </a:rPr>
                        <a:t>Megye</a:t>
                      </a:r>
                      <a:endParaRPr lang="en-GB" sz="1800" dirty="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  <a:highlight>
                            <a:srgbClr val="4472C4"/>
                          </a:highlight>
                        </a:rPr>
                        <a:t>Modell</a:t>
                      </a:r>
                      <a:endParaRPr lang="en-GB" sz="1800" dirty="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  <a:highlight>
                            <a:srgbClr val="4472C4"/>
                          </a:highlight>
                        </a:rPr>
                        <a:t>MSE</a:t>
                      </a:r>
                      <a:endParaRPr lang="en-GB" sz="180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  <a:highlight>
                            <a:srgbClr val="4472C4"/>
                          </a:highlight>
                        </a:rPr>
                        <a:t>RRMSE</a:t>
                      </a:r>
                      <a:endParaRPr lang="en-GB" sz="1800" dirty="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  <a:highlight>
                            <a:srgbClr val="4472C4"/>
                          </a:highlight>
                        </a:rPr>
                        <a:t>MAPE</a:t>
                      </a:r>
                      <a:endParaRPr lang="en-GB" sz="180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  <a:highlight>
                            <a:srgbClr val="4472C4"/>
                          </a:highlight>
                        </a:rPr>
                        <a:t>R</a:t>
                      </a:r>
                      <a:r>
                        <a:rPr lang="hu-HU" sz="1600" baseline="30000" dirty="0">
                          <a:effectLst/>
                          <a:highlight>
                            <a:srgbClr val="4472C4"/>
                          </a:highlight>
                        </a:rPr>
                        <a:t>2</a:t>
                      </a:r>
                      <a:endParaRPr lang="en-GB" sz="1800" dirty="0">
                        <a:effectLst/>
                        <a:highlight>
                          <a:srgbClr val="4472C4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8837993"/>
                  </a:ext>
                </a:extLst>
              </a:tr>
              <a:tr h="330609">
                <a:tc row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hu-HU" sz="1600" dirty="0">
                          <a:effectLst/>
                        </a:rPr>
                        <a:t>Kovászna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MLP (12, 12, 12)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0.06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0.06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4.18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0.83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75829"/>
                  </a:ext>
                </a:extLst>
              </a:tr>
              <a:tr h="33060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ARIMA (2, 1, 2)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0.15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0.08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5.52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0.65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707410"/>
                  </a:ext>
                </a:extLst>
              </a:tr>
              <a:tr h="330609">
                <a:tc row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hu-HU" sz="1600" dirty="0">
                          <a:effectLst/>
                        </a:rPr>
                        <a:t>Hargita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MLP (12, 12, 12)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0.01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0.02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1.92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0.85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23725"/>
                  </a:ext>
                </a:extLst>
              </a:tr>
              <a:tr h="33060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hu-HU" sz="1600">
                          <a:effectLst/>
                        </a:rPr>
                        <a:t>ARIMA (2, 1, 2)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0.02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0.03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2.88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0.58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4170971"/>
                  </a:ext>
                </a:extLst>
              </a:tr>
              <a:tr h="330609">
                <a:tc row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hu-HU" sz="1600" dirty="0">
                          <a:effectLst/>
                        </a:rPr>
                        <a:t>Maros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MLP (12, 12, 12)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0.02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0.05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3.14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0.61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120955"/>
                  </a:ext>
                </a:extLst>
              </a:tr>
              <a:tr h="33060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hu-HU" sz="1600" dirty="0">
                          <a:effectLst/>
                        </a:rPr>
                        <a:t>ARIMA (1, 1, 0)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0.02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>
                          <a:effectLst/>
                        </a:rPr>
                        <a:t>0.05</a:t>
                      </a: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3.22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hu-HU" sz="1600" dirty="0">
                          <a:effectLst/>
                        </a:rPr>
                        <a:t>0.45</a:t>
                      </a: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367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BB04E8-E00A-D4C7-8A23-CEC93169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412"/>
            <a:ext cx="12192000" cy="1781175"/>
          </a:xfrm>
          <a:solidFill>
            <a:srgbClr val="0B5FC5"/>
          </a:solidFill>
        </p:spPr>
        <p:txBody>
          <a:bodyPr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424928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93BF5-2084-E22B-3FD9-A95EBB4B9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628909"/>
            <a:ext cx="11874500" cy="987841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Fő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kérdés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munkanélküliségi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rátákat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ARIMA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vagy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MLP (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mesterséges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neuronháló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modellekkel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lehet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könnyebben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GB" sz="2000" b="1" dirty="0" err="1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pontosabban</a:t>
            </a:r>
            <a:r>
              <a:rPr lang="en-GB" sz="2000" b="1" dirty="0">
                <a:solidFill>
                  <a:srgbClr val="0B5FC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előrejelezni?</a:t>
            </a:r>
            <a:endParaRPr lang="en-GB" sz="2000" dirty="0">
              <a:solidFill>
                <a:srgbClr val="0B5FC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7F5F98C-AF71-3457-4C74-2674FCDBB7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dolgozat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témája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9FA87-24E1-7F57-5E7A-CA9A91C92405}"/>
              </a:ext>
            </a:extLst>
          </p:cNvPr>
          <p:cNvSpPr txBox="1"/>
          <p:nvPr/>
        </p:nvSpPr>
        <p:spPr>
          <a:xfrm>
            <a:off x="-133348" y="1452098"/>
            <a:ext cx="12191999" cy="558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vizsgált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idősorok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Hargita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, Kovászna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Maros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megye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munkanélküliségi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rátái</a:t>
            </a: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(INNSE –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Romániai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Nemzeti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Statisztikai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Hivatal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adatai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legjobban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illeszledő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ARIMA</a:t>
            </a:r>
            <a:r>
              <a:rPr lang="en-GB" sz="2000" baseline="30000" dirty="0"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megkeresése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(Box-Jenkins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eljárás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legjobban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illeszkedő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általánosító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MLP</a:t>
            </a:r>
            <a:r>
              <a:rPr lang="en-GB" sz="2000" baseline="30000" dirty="0"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regressziós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megkeresése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Az ARIMA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MLP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regressziós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becslési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hibáinak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összehasonlítása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(MSE, RRMSE, MAPE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hibamutatók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Előrejelzések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készítése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modelleket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Python-ban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implementáltam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, Django GUI-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val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összekötve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Excel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állományból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feltöltött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idősorok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elemzését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modellezését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támogató</a:t>
            </a:r>
            <a:r>
              <a:rPr lang="en-GB" sz="2000" b="1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DA7C7-336B-34D8-5487-F3B2E1CC101B}"/>
              </a:ext>
            </a:extLst>
          </p:cNvPr>
          <p:cNvCxnSpPr>
            <a:cxnSpLocks/>
          </p:cNvCxnSpPr>
          <p:nvPr/>
        </p:nvCxnSpPr>
        <p:spPr>
          <a:xfrm>
            <a:off x="0" y="1431729"/>
            <a:ext cx="12192000" cy="0"/>
          </a:xfrm>
          <a:prstGeom prst="line">
            <a:avLst/>
          </a:prstGeom>
          <a:ln>
            <a:solidFill>
              <a:srgbClr val="0B5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320457-3D17-F2E7-BD8D-D3979BC2ECF0}"/>
              </a:ext>
            </a:extLst>
          </p:cNvPr>
          <p:cNvSpPr txBox="1">
            <a:spLocks/>
          </p:cNvSpPr>
          <p:nvPr/>
        </p:nvSpPr>
        <p:spPr>
          <a:xfrm>
            <a:off x="-25400" y="6532934"/>
            <a:ext cx="11612749" cy="450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400" cap="all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D605B3F5-61D6-7C98-CE56-EE16F9A4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15" y="7537052"/>
            <a:ext cx="126086" cy="11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ecast - Free business and finance icons">
            <a:extLst>
              <a:ext uri="{FF2B5EF4-FFF2-40B4-BE49-F238E27FC236}">
                <a16:creationId xmlns:a16="http://schemas.microsoft.com/office/drawing/2014/main" id="{7A8B6A47-55C3-8F9C-6EB2-1C73A728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603" y="4374366"/>
            <a:ext cx="768600" cy="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transparent PNG - StickPNG">
            <a:extLst>
              <a:ext uri="{FF2B5EF4-FFF2-40B4-BE49-F238E27FC236}">
                <a16:creationId xmlns:a16="http://schemas.microsoft.com/office/drawing/2014/main" id="{58BB03FD-039A-C6B7-539A-84D21A5A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71" y="5589613"/>
            <a:ext cx="529901" cy="4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arison - Free seo and web icons">
            <a:extLst>
              <a:ext uri="{FF2B5EF4-FFF2-40B4-BE49-F238E27FC236}">
                <a16:creationId xmlns:a16="http://schemas.microsoft.com/office/drawing/2014/main" id="{9DE6D119-7299-18FE-61BB-3BB8F680F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34" y="3527990"/>
            <a:ext cx="621138" cy="6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ural network - Free technology icons">
            <a:extLst>
              <a:ext uri="{FF2B5EF4-FFF2-40B4-BE49-F238E27FC236}">
                <a16:creationId xmlns:a16="http://schemas.microsoft.com/office/drawing/2014/main" id="{EEE6D69B-1C9B-1234-1D46-D4BFCB4D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652" y="2597237"/>
            <a:ext cx="657447" cy="6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zékely Land - Wikipedia">
            <a:extLst>
              <a:ext uri="{FF2B5EF4-FFF2-40B4-BE49-F238E27FC236}">
                <a16:creationId xmlns:a16="http://schemas.microsoft.com/office/drawing/2014/main" id="{B109C09C-7FA2-14BC-C8B1-EC8D0E52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804" y="1658541"/>
            <a:ext cx="755390" cy="4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Xlsx - Free files and folders icons">
            <a:extLst>
              <a:ext uri="{FF2B5EF4-FFF2-40B4-BE49-F238E27FC236}">
                <a16:creationId xmlns:a16="http://schemas.microsoft.com/office/drawing/2014/main" id="{7E0CAAA3-849B-3E87-F5E1-FE601997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709" y="5882734"/>
            <a:ext cx="451953" cy="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24EF2-4F3D-C689-5F45-635E38F83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0652" y="5926992"/>
            <a:ext cx="264988" cy="264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68C64-733B-FDCD-5570-22027DB6D3F6}"/>
              </a:ext>
            </a:extLst>
          </p:cNvPr>
          <p:cNvSpPr txBox="1"/>
          <p:nvPr/>
        </p:nvSpPr>
        <p:spPr>
          <a:xfrm>
            <a:off x="6324600" y="6529359"/>
            <a:ext cx="5734052" cy="31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1: Autoregresszív </a:t>
            </a:r>
            <a:r>
              <a:rPr lang="en-GB" sz="1400" dirty="0" err="1">
                <a:latin typeface="Roboto" panose="02000000000000000000" pitchFamily="2" charset="0"/>
                <a:ea typeface="Roboto" panose="02000000000000000000" pitchFamily="2" charset="0"/>
              </a:rPr>
              <a:t>Integrált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400" dirty="0" err="1">
                <a:latin typeface="Roboto" panose="02000000000000000000" pitchFamily="2" charset="0"/>
                <a:ea typeface="Roboto" panose="02000000000000000000" pitchFamily="2" charset="0"/>
              </a:rPr>
              <a:t>Mozgóátlag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| 2: </a:t>
            </a:r>
            <a:r>
              <a:rPr lang="en-GB" sz="1400" dirty="0" err="1">
                <a:latin typeface="Roboto" panose="02000000000000000000" pitchFamily="2" charset="0"/>
                <a:ea typeface="Roboto" panose="02000000000000000000" pitchFamily="2" charset="0"/>
              </a:rPr>
              <a:t>Többrétegű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perceptron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698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D326C51-62C0-1837-BD27-4471F603BB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program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felépítése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0A77D7-549D-9A73-408F-EE59889C1FF8}"/>
              </a:ext>
            </a:extLst>
          </p:cNvPr>
          <p:cNvGrpSpPr/>
          <p:nvPr/>
        </p:nvGrpSpPr>
        <p:grpSpPr>
          <a:xfrm>
            <a:off x="1277107" y="425198"/>
            <a:ext cx="9821834" cy="6432802"/>
            <a:chOff x="1242341" y="433821"/>
            <a:chExt cx="9821834" cy="64328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5CE5D4-6972-9568-B032-1F71BB8F59E4}"/>
                </a:ext>
              </a:extLst>
            </p:cNvPr>
            <p:cNvGrpSpPr/>
            <p:nvPr/>
          </p:nvGrpSpPr>
          <p:grpSpPr>
            <a:xfrm>
              <a:off x="1242341" y="433821"/>
              <a:ext cx="9821834" cy="6432802"/>
              <a:chOff x="1242341" y="433821"/>
              <a:chExt cx="9821834" cy="64328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3ED5162-84BC-15A9-D712-114660990C9A}"/>
                  </a:ext>
                </a:extLst>
              </p:cNvPr>
              <p:cNvGrpSpPr/>
              <p:nvPr/>
            </p:nvGrpSpPr>
            <p:grpSpPr>
              <a:xfrm>
                <a:off x="1242341" y="433821"/>
                <a:ext cx="9821834" cy="6432802"/>
                <a:chOff x="1242341" y="433821"/>
                <a:chExt cx="9821834" cy="643280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F90A162-88EE-61C5-752E-C2C08C934154}"/>
                    </a:ext>
                  </a:extLst>
                </p:cNvPr>
                <p:cNvGrpSpPr/>
                <p:nvPr/>
              </p:nvGrpSpPr>
              <p:grpSpPr>
                <a:xfrm>
                  <a:off x="1242341" y="433821"/>
                  <a:ext cx="9821834" cy="6432802"/>
                  <a:chOff x="1291493" y="453393"/>
                  <a:chExt cx="9821834" cy="6432802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E6424E07-AF22-5EDD-1222-1666767572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748945" y="757253"/>
                    <a:ext cx="9364382" cy="6029540"/>
                  </a:xfrm>
                  <a:prstGeom prst="rect">
                    <a:avLst/>
                  </a:prstGeom>
                </p:spPr>
              </p:pic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AD4E32C-589B-F44F-0462-FAA4087E843E}"/>
                      </a:ext>
                    </a:extLst>
                  </p:cNvPr>
                  <p:cNvSpPr/>
                  <p:nvPr/>
                </p:nvSpPr>
                <p:spPr>
                  <a:xfrm>
                    <a:off x="1291493" y="3445100"/>
                    <a:ext cx="9798973" cy="3206909"/>
                  </a:xfrm>
                  <a:prstGeom prst="rect">
                    <a:avLst/>
                  </a:prstGeom>
                  <a:noFill/>
                  <a:ln w="28575">
                    <a:solidFill>
                      <a:srgbClr val="FFCF66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ln>
                        <a:solidFill>
                          <a:srgbClr val="00B050"/>
                        </a:solidFill>
                      </a:ln>
                      <a:noFill/>
                    </a:endParaRPr>
                  </a:p>
                </p:txBody>
              </p:sp>
              <p:pic>
                <p:nvPicPr>
                  <p:cNvPr id="29" name="Picture 18">
                    <a:extLst>
                      <a:ext uri="{FF2B5EF4-FFF2-40B4-BE49-F238E27FC236}">
                        <a16:creationId xmlns:a16="http://schemas.microsoft.com/office/drawing/2014/main" id="{22C2F430-7C24-8914-526B-B9D58399AB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12034" y="3043876"/>
                    <a:ext cx="709744" cy="7097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4" descr="Web Server Symbol Free PNG Image｜Illustoon">
                    <a:extLst>
                      <a:ext uri="{FF2B5EF4-FFF2-40B4-BE49-F238E27FC236}">
                        <a16:creationId xmlns:a16="http://schemas.microsoft.com/office/drawing/2014/main" id="{A6AF6039-CB4B-71B3-EFCB-D5EAC2D3CB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122" t="12527" r="8614" b="8674"/>
                  <a:stretch/>
                </p:blipFill>
                <p:spPr bwMode="auto">
                  <a:xfrm>
                    <a:off x="4513101" y="2331228"/>
                    <a:ext cx="530267" cy="527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4" descr="Django Community | Django">
                    <a:extLst>
                      <a:ext uri="{FF2B5EF4-FFF2-40B4-BE49-F238E27FC236}">
                        <a16:creationId xmlns:a16="http://schemas.microsoft.com/office/drawing/2014/main" id="{D23CBA98-DE4A-844D-EABA-F2EA69E95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45414" y="3521874"/>
                    <a:ext cx="459564" cy="1587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18D98B3-FE46-059D-5964-F323B74AC8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548628" y="453393"/>
                    <a:ext cx="1584358" cy="1065712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16" descr="Folder - Free files and folders icons">
                    <a:extLst>
                      <a:ext uri="{FF2B5EF4-FFF2-40B4-BE49-F238E27FC236}">
                        <a16:creationId xmlns:a16="http://schemas.microsoft.com/office/drawing/2014/main" id="{34A9C111-6548-EDD9-33BE-235D232002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23711" y="3601228"/>
                    <a:ext cx="423249" cy="4232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F0DE3315-15D6-FA05-868C-B15C868008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120161" y="4146061"/>
                    <a:ext cx="354348" cy="408863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F3AC64DE-F5B8-0005-E765-A0C64D098D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748223" y="5578390"/>
                    <a:ext cx="282150" cy="325558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2865AA09-FFB0-D162-A1CB-4861EE6129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268348" y="1790377"/>
                    <a:ext cx="650000" cy="259999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18">
                    <a:extLst>
                      <a:ext uri="{FF2B5EF4-FFF2-40B4-BE49-F238E27FC236}">
                        <a16:creationId xmlns:a16="http://schemas.microsoft.com/office/drawing/2014/main" id="{A02272C4-2419-D910-2C54-8607980DAD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87650" y="1811911"/>
                    <a:ext cx="709744" cy="7097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4ECA5FA6-E574-C690-7169-FA1E0E7D66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794294" y="5544525"/>
                    <a:ext cx="282150" cy="325558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12" descr="Html file - Free computer icons">
                    <a:extLst>
                      <a:ext uri="{FF2B5EF4-FFF2-40B4-BE49-F238E27FC236}">
                        <a16:creationId xmlns:a16="http://schemas.microsoft.com/office/drawing/2014/main" id="{5C1167DC-D0D0-06FE-60BE-2E7E51CCEE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3333" y="4874447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60C330AE-A6B1-7582-1463-248547F804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702463" y="4928423"/>
                    <a:ext cx="354160" cy="408646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12" descr="Html file - Free computer icons">
                    <a:extLst>
                      <a:ext uri="{FF2B5EF4-FFF2-40B4-BE49-F238E27FC236}">
                        <a16:creationId xmlns:a16="http://schemas.microsoft.com/office/drawing/2014/main" id="{2F3E54FA-8962-C878-497A-B622FB6F68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81844" y="5087338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4137C74D-F831-E38D-78F9-FC5FC55C3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694537" y="5731479"/>
                    <a:ext cx="336796" cy="336796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6C30E48E-4AA0-9D70-5042-3D40C3FFA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680673" y="6194133"/>
                    <a:ext cx="336796" cy="336796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12" descr="Html file - Free computer icons">
                    <a:extLst>
                      <a:ext uri="{FF2B5EF4-FFF2-40B4-BE49-F238E27FC236}">
                        <a16:creationId xmlns:a16="http://schemas.microsoft.com/office/drawing/2014/main" id="{9A72DEFB-134F-6F43-AE6B-452EA79943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66665" y="4603855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FBAAB78F-F0FC-9D1D-B1C5-52C555B7D8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644016" y="5988964"/>
                    <a:ext cx="336796" cy="336796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12" descr="Html file - Free computer icons">
                    <a:extLst>
                      <a:ext uri="{FF2B5EF4-FFF2-40B4-BE49-F238E27FC236}">
                        <a16:creationId xmlns:a16="http://schemas.microsoft.com/office/drawing/2014/main" id="{472BC80F-0332-D3E9-BE0A-6C8157365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3126" y="5372517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12" descr="Html file - Free computer icons">
                    <a:extLst>
                      <a:ext uri="{FF2B5EF4-FFF2-40B4-BE49-F238E27FC236}">
                        <a16:creationId xmlns:a16="http://schemas.microsoft.com/office/drawing/2014/main" id="{D11AFBD4-C36B-6FC5-DFDA-2B0381694D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49909" y="3190617"/>
                    <a:ext cx="474585" cy="47458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12" descr="Html file - Free computer icons">
                    <a:extLst>
                      <a:ext uri="{FF2B5EF4-FFF2-40B4-BE49-F238E27FC236}">
                        <a16:creationId xmlns:a16="http://schemas.microsoft.com/office/drawing/2014/main" id="{5DE93762-573D-2E35-F603-A55C5F744B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1311" y="4376842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2" descr="Html file - Free computer icons">
                    <a:extLst>
                      <a:ext uri="{FF2B5EF4-FFF2-40B4-BE49-F238E27FC236}">
                        <a16:creationId xmlns:a16="http://schemas.microsoft.com/office/drawing/2014/main" id="{889F7D6C-C26D-8113-C367-87925898D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89858" y="4157468"/>
                    <a:ext cx="300415" cy="30041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1" name="Subtitle 2">
                    <a:extLst>
                      <a:ext uri="{FF2B5EF4-FFF2-40B4-BE49-F238E27FC236}">
                        <a16:creationId xmlns:a16="http://schemas.microsoft.com/office/drawing/2014/main" id="{798770FA-19DA-0DDE-500D-8402A904B3F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26830" y="2365650"/>
                    <a:ext cx="2346348" cy="444500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POST  </a:t>
                    </a:r>
                    <a:r>
                      <a:rPr lang="en-GB" sz="14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Kérés</a:t>
                    </a:r>
                    <a: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:</a:t>
                    </a:r>
                    <a:b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</a:br>
                    <a: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| localhost/home </a:t>
                    </a:r>
                    <a:endParaRPr lang="hu-HU" sz="14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52" name="Subtitle 2">
                    <a:extLst>
                      <a:ext uri="{FF2B5EF4-FFF2-40B4-BE49-F238E27FC236}">
                        <a16:creationId xmlns:a16="http://schemas.microsoft.com/office/drawing/2014/main" id="{E71650E0-8688-7F58-F5FF-C4E7E28798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927211" y="3650764"/>
                    <a:ext cx="1300726" cy="444500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4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Válasz</a:t>
                    </a:r>
                    <a: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:</a:t>
                    </a:r>
                    <a:b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</a:br>
                    <a:r>
                      <a: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home.html</a:t>
                    </a:r>
                    <a:endParaRPr lang="hu-HU" sz="14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53" name="Subtitle 2">
                    <a:extLst>
                      <a:ext uri="{FF2B5EF4-FFF2-40B4-BE49-F238E27FC236}">
                        <a16:creationId xmlns:a16="http://schemas.microsoft.com/office/drawing/2014/main" id="{37C2FC78-4BED-6138-9D3E-C7676EB0250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02431" y="4429496"/>
                    <a:ext cx="2580056" cy="444500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/home URL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feloldása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, </a:t>
                    </a:r>
                    <a:b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</a:b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home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fgv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.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hívása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a views-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ból</a:t>
                    </a:r>
                    <a:endParaRPr lang="hu-HU" sz="12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54" name="Subtitle 2">
                    <a:extLst>
                      <a:ext uri="{FF2B5EF4-FFF2-40B4-BE49-F238E27FC236}">
                        <a16:creationId xmlns:a16="http://schemas.microsoft.com/office/drawing/2014/main" id="{89E59CDC-BAE7-F415-8E92-BFC982CA0E8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004398" y="5234861"/>
                    <a:ext cx="2100196" cy="444500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Excel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oszlopokból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Idősor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példányok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készítése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 </a:t>
                    </a:r>
                    <a:endParaRPr lang="hu-HU" sz="12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234470E3-D839-C6FC-4457-9E0D59AD40F7}"/>
                      </a:ext>
                    </a:extLst>
                  </p:cNvPr>
                  <p:cNvGrpSpPr/>
                  <p:nvPr/>
                </p:nvGrpSpPr>
                <p:grpSpPr>
                  <a:xfrm>
                    <a:off x="5989151" y="587637"/>
                    <a:ext cx="1448864" cy="974572"/>
                    <a:chOff x="4711690" y="496834"/>
                    <a:chExt cx="1448864" cy="974572"/>
                  </a:xfrm>
                </p:grpSpPr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27D4CA2B-DC98-03A2-E564-2EEFCC6B90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927634" y="546123"/>
                      <a:ext cx="1006456" cy="6294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>
                      <a:extLst>
                        <a:ext uri="{FF2B5EF4-FFF2-40B4-BE49-F238E27FC236}">
                          <a16:creationId xmlns:a16="http://schemas.microsoft.com/office/drawing/2014/main" id="{A0516B25-9EEE-92E4-B783-D264688EF5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4711690" y="496834"/>
                      <a:ext cx="1448864" cy="97457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6" name="Subtitle 2">
                    <a:extLst>
                      <a:ext uri="{FF2B5EF4-FFF2-40B4-BE49-F238E27FC236}">
                        <a16:creationId xmlns:a16="http://schemas.microsoft.com/office/drawing/2014/main" id="{539C98AA-4358-E630-7EC6-5D0E3540915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270638" y="1078879"/>
                    <a:ext cx="2526480" cy="589409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felhasználó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feltölti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az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xlsx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fájlt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(upload.html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űrlap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)</a:t>
                    </a:r>
                    <a:endParaRPr lang="hu-HU" sz="12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57" name="Subtitle 2">
                    <a:extLst>
                      <a:ext uri="{FF2B5EF4-FFF2-40B4-BE49-F238E27FC236}">
                        <a16:creationId xmlns:a16="http://schemas.microsoft.com/office/drawing/2014/main" id="{6E4D6A72-1056-B924-0891-50952F6876D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579606" y="6017208"/>
                    <a:ext cx="4122380" cy="868987"/>
                  </a:xfrm>
                  <a:prstGeom prst="rect">
                    <a:avLst/>
                  </a:prstGeom>
                  <a:noFill/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10000"/>
                      </a:lnSpc>
                      <a:spcBef>
                        <a:spcPts val="0"/>
                      </a:spcBef>
                    </a:pP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home.html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tartalmának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dinamikus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feltölltése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a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beolvasott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idősorok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adataival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és</a:t>
                    </a:r>
                    <a:r>
                      <a:rPr lang="en-GB" sz="1200" dirty="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 </a:t>
                    </a:r>
                    <a:r>
                      <a:rPr lang="en-GB" sz="1200" dirty="0" err="1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elemzéseivel</a:t>
                    </a:r>
                    <a:endParaRPr lang="hu-HU" sz="1200" dirty="0"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74B3BCEC-676D-DE7C-FF65-4B3E2BE2A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233126" y="620532"/>
                    <a:ext cx="1484904" cy="998814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43F1B1F-EA3E-47C8-0E88-ADFC359130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480044" y="678261"/>
                    <a:ext cx="1029973" cy="646099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6">
                    <a:extLst>
                      <a:ext uri="{FF2B5EF4-FFF2-40B4-BE49-F238E27FC236}">
                        <a16:creationId xmlns:a16="http://schemas.microsoft.com/office/drawing/2014/main" id="{E7D54AA6-0EE4-88AC-E3B5-BB9A7FC631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03485" y="2047147"/>
                    <a:ext cx="406748" cy="3828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" name="Subtitle 2">
                  <a:extLst>
                    <a:ext uri="{FF2B5EF4-FFF2-40B4-BE49-F238E27FC236}">
                      <a16:creationId xmlns:a16="http://schemas.microsoft.com/office/drawing/2014/main" id="{C9AD4A6A-C1FA-BAB0-8E9B-D177CBF83E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81106" y="1807181"/>
                  <a:ext cx="3224328" cy="866732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A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felhasználó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előtt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megjelennek</a:t>
                  </a:r>
                  <a:b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</a:b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a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beovlasott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adatok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táblázata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, a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grafikonok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,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statisztikai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mutatók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hisztogramok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. </a:t>
                  </a:r>
                </a:p>
              </p:txBody>
            </p:sp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88873EE8-9E2A-787C-E32A-3749A14ECA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50" t="8255" r="8846" b="-261"/>
                <a:stretch/>
              </p:blipFill>
              <p:spPr bwMode="auto">
                <a:xfrm>
                  <a:off x="3917063" y="738576"/>
                  <a:ext cx="531467" cy="3581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Subtitle 2">
                  <a:extLst>
                    <a:ext uri="{FF2B5EF4-FFF2-40B4-BE49-F238E27FC236}">
                      <a16:creationId xmlns:a16="http://schemas.microsoft.com/office/drawing/2014/main" id="{435C164B-8F82-9653-882B-7173702E35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9290" y="750813"/>
                  <a:ext cx="34111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4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</a:t>
                  </a:r>
                  <a:endParaRPr lang="hu-HU" sz="14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9" name="Subtitle 2">
                  <a:extLst>
                    <a:ext uri="{FF2B5EF4-FFF2-40B4-BE49-F238E27FC236}">
                      <a16:creationId xmlns:a16="http://schemas.microsoft.com/office/drawing/2014/main" id="{DB7C8B2C-10A2-6A5C-D6B2-798E07E21C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22805" y="1667234"/>
                  <a:ext cx="68325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1.1</a:t>
                  </a:r>
                  <a:endParaRPr lang="hu-HU" sz="12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0" name="Subtitle 2">
                  <a:extLst>
                    <a:ext uri="{FF2B5EF4-FFF2-40B4-BE49-F238E27FC236}">
                      <a16:creationId xmlns:a16="http://schemas.microsoft.com/office/drawing/2014/main" id="{E6C92668-9985-76A9-5844-AD5D85CE55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31135" y="4411259"/>
                  <a:ext cx="68325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1.2</a:t>
                  </a:r>
                  <a:endParaRPr lang="hu-HU" sz="12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" name="Subtitle 2">
                  <a:extLst>
                    <a:ext uri="{FF2B5EF4-FFF2-40B4-BE49-F238E27FC236}">
                      <a16:creationId xmlns:a16="http://schemas.microsoft.com/office/drawing/2014/main" id="{8719F983-1A06-BB20-1E7F-90A24E788D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74245" y="5001120"/>
                  <a:ext cx="68325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1.3</a:t>
                  </a:r>
                  <a:endParaRPr lang="hu-HU" sz="12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2" name="Subtitle 2">
                  <a:extLst>
                    <a:ext uri="{FF2B5EF4-FFF2-40B4-BE49-F238E27FC236}">
                      <a16:creationId xmlns:a16="http://schemas.microsoft.com/office/drawing/2014/main" id="{6CC547A2-A095-4B6B-F85B-F674AF0B8A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71446" y="5368703"/>
                  <a:ext cx="68325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1.4</a:t>
                  </a:r>
                  <a:endParaRPr lang="hu-HU" sz="12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B2AE496A-A10E-5869-F108-83FED48D166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16781" y="3632235"/>
                  <a:ext cx="683252" cy="343204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1.5</a:t>
                  </a:r>
                  <a:endParaRPr lang="hu-HU" sz="12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4" name="Subtitle 2">
                  <a:extLst>
                    <a:ext uri="{FF2B5EF4-FFF2-40B4-BE49-F238E27FC236}">
                      <a16:creationId xmlns:a16="http://schemas.microsoft.com/office/drawing/2014/main" id="{C7CAAC15-015E-0943-7DB3-6F963D2B90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4772" y="1530335"/>
                  <a:ext cx="513856" cy="433365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4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2. a</a:t>
                  </a:r>
                  <a:endParaRPr lang="hu-HU" sz="14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5" name="Subtitle 2">
                  <a:extLst>
                    <a:ext uri="{FF2B5EF4-FFF2-40B4-BE49-F238E27FC236}">
                      <a16:creationId xmlns:a16="http://schemas.microsoft.com/office/drawing/2014/main" id="{D1859FFB-715C-19DA-D603-657EEE6DC0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52281" y="2822995"/>
                  <a:ext cx="2580056" cy="849369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A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felhaszáló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választhat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előrejelzési </a:t>
                  </a:r>
                  <a:r>
                    <a:rPr lang="en-GB" sz="1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módszert</a:t>
                  </a:r>
                  <a:r>
                    <a:rPr lang="en-GB" sz="12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.</a:t>
                  </a:r>
                </a:p>
                <a:p>
                  <a:pPr marL="228600" indent="-228600" algn="l">
                    <a:lnSpc>
                      <a:spcPct val="110000"/>
                    </a:lnSpc>
                    <a:spcBef>
                      <a:spcPts val="0"/>
                    </a:spcBef>
                    <a:buAutoNum type="alphaLcParenR"/>
                  </a:pPr>
                  <a:endParaRPr lang="hu-HU" sz="1200" dirty="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6" name="Subtitle 2">
                  <a:extLst>
                    <a:ext uri="{FF2B5EF4-FFF2-40B4-BE49-F238E27FC236}">
                      <a16:creationId xmlns:a16="http://schemas.microsoft.com/office/drawing/2014/main" id="{8FE24C18-1ED2-3D65-DAD1-2253881A6A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52281" y="2552283"/>
                  <a:ext cx="556347" cy="358357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10000"/>
                    </a:lnSpc>
                    <a:spcBef>
                      <a:spcPts val="0"/>
                    </a:spcBef>
                  </a:pPr>
                  <a:r>
                    <a:rPr lang="en-GB" sz="1400" b="1" dirty="0">
                      <a:solidFill>
                        <a:srgbClr val="C00000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2. b</a:t>
                  </a:r>
                  <a:endParaRPr lang="hu-HU" sz="1400" b="1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pic>
            <p:nvPicPr>
              <p:cNvPr id="14" name="Picture 2" descr="Python Logo transparent PNG - StickPNG">
                <a:extLst>
                  <a:ext uri="{FF2B5EF4-FFF2-40B4-BE49-F238E27FC236}">
                    <a16:creationId xmlns:a16="http://schemas.microsoft.com/office/drawing/2014/main" id="{3834591A-F17D-43FE-FC91-C4F87A73F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248" y="3656287"/>
                <a:ext cx="306616" cy="304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62EE29CB-8906-3078-4241-2287437EDBF1}"/>
                </a:ext>
              </a:extLst>
            </p:cNvPr>
            <p:cNvSpPr txBox="1">
              <a:spLocks/>
            </p:cNvSpPr>
            <p:nvPr/>
          </p:nvSpPr>
          <p:spPr>
            <a:xfrm>
              <a:off x="5278171" y="2858942"/>
              <a:ext cx="650000" cy="31884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  <a:spcBef>
                  <a:spcPts val="0"/>
                </a:spcBef>
              </a:pPr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WSGI</a:t>
              </a:r>
              <a:endParaRPr lang="hu-HU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566B86-00D8-08A2-4844-512C91CA5D40}"/>
                </a:ext>
              </a:extLst>
            </p:cNvPr>
            <p:cNvCxnSpPr>
              <a:cxnSpLocks/>
            </p:cNvCxnSpPr>
            <p:nvPr/>
          </p:nvCxnSpPr>
          <p:spPr>
            <a:xfrm>
              <a:off x="5596117" y="2730480"/>
              <a:ext cx="0" cy="185029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6635CD-1580-E83C-9296-56A947E075B6}"/>
                </a:ext>
              </a:extLst>
            </p:cNvPr>
            <p:cNvCxnSpPr>
              <a:cxnSpLocks/>
            </p:cNvCxnSpPr>
            <p:nvPr/>
          </p:nvCxnSpPr>
          <p:spPr>
            <a:xfrm>
              <a:off x="5608679" y="3176956"/>
              <a:ext cx="0" cy="248572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B7157A7-7B86-8CB8-8DD5-579550C06F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2310" y="1493472"/>
            <a:ext cx="4077966" cy="147241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BB0E216-5AFF-C516-D29B-E0C271C345F6}"/>
              </a:ext>
            </a:extLst>
          </p:cNvPr>
          <p:cNvSpPr/>
          <p:nvPr/>
        </p:nvSpPr>
        <p:spPr>
          <a:xfrm>
            <a:off x="7286425" y="2005448"/>
            <a:ext cx="451104" cy="3901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722A8C-0197-3683-109A-4575B48CAC8F}"/>
              </a:ext>
            </a:extLst>
          </p:cNvPr>
          <p:cNvSpPr/>
          <p:nvPr/>
        </p:nvSpPr>
        <p:spPr>
          <a:xfrm>
            <a:off x="3098479" y="4154688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A827E39-4B8B-3F13-0B08-8D00E6106E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73778" y="2099949"/>
            <a:ext cx="6439609" cy="273273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E7590FE-4B42-7DDD-143E-BBB6546080ED}"/>
              </a:ext>
            </a:extLst>
          </p:cNvPr>
          <p:cNvSpPr/>
          <p:nvPr/>
        </p:nvSpPr>
        <p:spPr>
          <a:xfrm>
            <a:off x="5771842" y="4142685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ED5BAEB-8832-8831-1A69-86A449B693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62578" y="2854678"/>
            <a:ext cx="4915326" cy="1585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8516811-BB2A-9570-8473-52206FA16655}"/>
              </a:ext>
            </a:extLst>
          </p:cNvPr>
          <p:cNvSpPr/>
          <p:nvPr/>
        </p:nvSpPr>
        <p:spPr>
          <a:xfrm>
            <a:off x="5269084" y="5560323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7514A08-AE52-61CA-C60A-AB94433D7F3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8228" y="247277"/>
            <a:ext cx="9944962" cy="649280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D2997C9-A1B2-962A-3411-D46FD4C456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19795" y="698983"/>
            <a:ext cx="9541067" cy="5662151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8F50391-B412-21DA-6004-369D7ABF309B}"/>
              </a:ext>
            </a:extLst>
          </p:cNvPr>
          <p:cNvSpPr/>
          <p:nvPr/>
        </p:nvSpPr>
        <p:spPr>
          <a:xfrm>
            <a:off x="10585911" y="5772634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F9F245-99FA-E9B9-EEFE-042D151CB6F1}"/>
              </a:ext>
            </a:extLst>
          </p:cNvPr>
          <p:cNvSpPr/>
          <p:nvPr/>
        </p:nvSpPr>
        <p:spPr>
          <a:xfrm>
            <a:off x="9733802" y="6036521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490DB63-958B-C391-766E-346D3F99E1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394" y="402059"/>
            <a:ext cx="8245555" cy="64928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A2AECD2-396F-36A0-9A54-4D46ABA2B74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35656" y="2086685"/>
            <a:ext cx="9883997" cy="245385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DB7E560-26B2-66AC-D48A-5D1C298408A7}"/>
              </a:ext>
            </a:extLst>
          </p:cNvPr>
          <p:cNvSpPr/>
          <p:nvPr/>
        </p:nvSpPr>
        <p:spPr>
          <a:xfrm>
            <a:off x="10660810" y="6322181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1B239A3-AF09-8BB3-6889-19318BD8D84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276" y="713746"/>
            <a:ext cx="12192000" cy="599585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2AD925B-57FE-EA9E-E914-22EEDC6F191F}"/>
              </a:ext>
            </a:extLst>
          </p:cNvPr>
          <p:cNvSpPr/>
          <p:nvPr/>
        </p:nvSpPr>
        <p:spPr>
          <a:xfrm>
            <a:off x="1937784" y="4428320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91515811-C886-F069-E7C4-2A91489F12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731" y="205365"/>
            <a:ext cx="12192000" cy="5973952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49663922-A499-442B-F8FC-76C0F0824A62}"/>
              </a:ext>
            </a:extLst>
          </p:cNvPr>
          <p:cNvSpPr/>
          <p:nvPr/>
        </p:nvSpPr>
        <p:spPr>
          <a:xfrm>
            <a:off x="3260325" y="4668248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7033E32-CEB3-3972-1D17-6BCF364632A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7862" y="36862"/>
            <a:ext cx="4402297" cy="68580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AB3CEF4-5B8B-1BD0-B55D-2D0B47689065}"/>
              </a:ext>
            </a:extLst>
          </p:cNvPr>
          <p:cNvSpPr/>
          <p:nvPr/>
        </p:nvSpPr>
        <p:spPr>
          <a:xfrm>
            <a:off x="1929108" y="4913024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920E701-54C0-5622-D3D9-BF97C457B64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153" y="647313"/>
            <a:ext cx="12192000" cy="5785046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DAA2505-DBD7-2C63-77B2-09FE8FB74FF9}"/>
              </a:ext>
            </a:extLst>
          </p:cNvPr>
          <p:cNvSpPr/>
          <p:nvPr/>
        </p:nvSpPr>
        <p:spPr>
          <a:xfrm>
            <a:off x="3107490" y="5194506"/>
            <a:ext cx="250719" cy="138508"/>
          </a:xfrm>
          <a:prstGeom prst="rect">
            <a:avLst/>
          </a:prstGeom>
          <a:solidFill>
            <a:srgbClr val="0B5F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6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866709-7347-FB15-0E00-5F9DE0DB39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vizsgált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idősorok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5.png">
            <a:extLst>
              <a:ext uri="{FF2B5EF4-FFF2-40B4-BE49-F238E27FC236}">
                <a16:creationId xmlns:a16="http://schemas.microsoft.com/office/drawing/2014/main" id="{0C520218-7F7F-8638-FC4D-A7E724137EC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t="8618" r="10095"/>
          <a:stretch/>
        </p:blipFill>
        <p:spPr bwMode="auto">
          <a:xfrm>
            <a:off x="62709" y="1443733"/>
            <a:ext cx="6033291" cy="4261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A985EC-670C-CD2F-F9CA-83B5131FA6A2}"/>
              </a:ext>
            </a:extLst>
          </p:cNvPr>
          <p:cNvSpPr txBox="1">
            <a:spLocks/>
          </p:cNvSpPr>
          <p:nvPr/>
        </p:nvSpPr>
        <p:spPr>
          <a:xfrm>
            <a:off x="172175" y="768046"/>
            <a:ext cx="6657974" cy="69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Tanító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adatok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: 2010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január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– 2023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február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illesztésére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53BF4-20FA-D32C-0A47-36D6D3032FB0}"/>
              </a:ext>
            </a:extLst>
          </p:cNvPr>
          <p:cNvSpPr txBox="1"/>
          <p:nvPr/>
        </p:nvSpPr>
        <p:spPr>
          <a:xfrm>
            <a:off x="2551663" y="5797580"/>
            <a:ext cx="772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Forrás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: </a:t>
            </a:r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saját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szerkesztés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Python-ben, </a:t>
            </a:r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az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INSSE </a:t>
            </a:r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adatai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GB" sz="1600" i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alapján</a:t>
            </a:r>
            <a:r>
              <a:rPr lang="en-GB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891EA-2E77-24C4-15D1-5CD8A38CA8CD}"/>
              </a:ext>
            </a:extLst>
          </p:cNvPr>
          <p:cNvSpPr txBox="1">
            <a:spLocks/>
          </p:cNvSpPr>
          <p:nvPr/>
        </p:nvSpPr>
        <p:spPr>
          <a:xfrm>
            <a:off x="6565764" y="830125"/>
            <a:ext cx="5114925" cy="691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Tesztadatok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: 2023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március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– 2024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február</a:t>
            </a:r>
            <a:b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általánosító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képesség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kiértékelésére</a:t>
            </a:r>
            <a:b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5.png">
            <a:extLst>
              <a:ext uri="{FF2B5EF4-FFF2-40B4-BE49-F238E27FC236}">
                <a16:creationId xmlns:a16="http://schemas.microsoft.com/office/drawing/2014/main" id="{8E63D062-8740-3590-6510-0304623569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997" t="11597" r="89564" b="1355"/>
          <a:stretch/>
        </p:blipFill>
        <p:spPr bwMode="auto">
          <a:xfrm>
            <a:off x="7094533" y="1222077"/>
            <a:ext cx="123826" cy="4413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796EDB-49DD-1B3C-E45E-C346BF45F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9916" r="8417" b="495"/>
          <a:stretch/>
        </p:blipFill>
        <p:spPr bwMode="auto">
          <a:xfrm>
            <a:off x="6197329" y="1505771"/>
            <a:ext cx="5851796" cy="42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0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3DEFAD1-2E87-8A4D-5156-B6CD9FF908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ARIMA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illesztés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53DB5D-ED23-921B-77F6-CE0278FD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79" y="747210"/>
            <a:ext cx="5409276" cy="45884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84D8CD-C9A5-33FF-EBCD-B3CBFE192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6"/>
          <a:stretch/>
        </p:blipFill>
        <p:spPr>
          <a:xfrm>
            <a:off x="6705180" y="5185530"/>
            <a:ext cx="5409276" cy="14479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741CBC-A59C-65C0-8134-086D4AF535F6}"/>
              </a:ext>
            </a:extLst>
          </p:cNvPr>
          <p:cNvGrpSpPr/>
          <p:nvPr/>
        </p:nvGrpSpPr>
        <p:grpSpPr>
          <a:xfrm>
            <a:off x="73155" y="5335651"/>
            <a:ext cx="6138181" cy="986557"/>
            <a:chOff x="12806111" y="2514679"/>
            <a:chExt cx="10980222" cy="241839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88621B9-25A2-92DA-3A9D-D46C7AB5A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06111" y="2514679"/>
              <a:ext cx="10679533" cy="2418397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8FBEC6-4BA4-4EFA-0E7A-50EDF8C21BD3}"/>
                </a:ext>
              </a:extLst>
            </p:cNvPr>
            <p:cNvSpPr txBox="1"/>
            <p:nvPr/>
          </p:nvSpPr>
          <p:spPr>
            <a:xfrm>
              <a:off x="21141023" y="4173896"/>
              <a:ext cx="2645310" cy="759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 dirty="0" err="1">
                  <a:latin typeface="Roboto" panose="02000000000000000000" pitchFamily="2" charset="0"/>
                  <a:ea typeface="Roboto" panose="02000000000000000000" pitchFamily="2" charset="0"/>
                </a:rPr>
                <a:t>Sándor</a:t>
              </a:r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 (2019)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500DEE7-B425-84EB-16B7-6A331CBCA62C}"/>
              </a:ext>
            </a:extLst>
          </p:cNvPr>
          <p:cNvSpPr txBox="1"/>
          <p:nvPr/>
        </p:nvSpPr>
        <p:spPr>
          <a:xfrm>
            <a:off x="0" y="6316166"/>
            <a:ext cx="609600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Az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illesztett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adatok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becslése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GB" sz="1600" dirty="0" err="1">
                <a:latin typeface="Roboto" panose="02000000000000000000" pitchFamily="2" charset="0"/>
                <a:ea typeface="Roboto" panose="02000000000000000000" pitchFamily="2" charset="0"/>
              </a:rPr>
              <a:t>hibamutatók</a:t>
            </a: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A6B97-AA4E-B0C8-26A7-6E482B787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" y="742119"/>
            <a:ext cx="5949691" cy="1632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55AB9-99A3-903C-597C-8B5FA3ECB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4" y="2479139"/>
            <a:ext cx="5945301" cy="275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210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02AFACA-2D39-4A43-8806-AB5E3B7E2C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kiválasztott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ARIMA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modellek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tesztelés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előrejelzés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C179A6-D159-C83A-A9A0-74A7EA9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3" y="644328"/>
            <a:ext cx="4263321" cy="38382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1F9666-1B9D-97CF-4819-DA36A780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97" y="4857450"/>
            <a:ext cx="6708073" cy="154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E92D4A-5D24-E639-EBF6-56BB47A13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398" y="640207"/>
            <a:ext cx="6678594" cy="4027043"/>
          </a:xfrm>
          <a:prstGeom prst="rect">
            <a:avLst/>
          </a:prstGeom>
        </p:spPr>
      </p:pic>
      <p:pic>
        <p:nvPicPr>
          <p:cNvPr id="1026" name="Picture 2" descr="python - how to implement walk forward testing in sklearn? - Stack Overflow">
            <a:extLst>
              <a:ext uri="{FF2B5EF4-FFF2-40B4-BE49-F238E27FC236}">
                <a16:creationId xmlns:a16="http://schemas.microsoft.com/office/drawing/2014/main" id="{F2475A3E-2E6D-1C63-79A5-D4EFAE5B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77" y="4482557"/>
            <a:ext cx="28194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ED31F-62F0-CC13-983E-6B29A8CB7F4F}"/>
              </a:ext>
            </a:extLst>
          </p:cNvPr>
          <p:cNvSpPr txBox="1"/>
          <p:nvPr/>
        </p:nvSpPr>
        <p:spPr>
          <a:xfrm>
            <a:off x="986897" y="6401100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Walk-forward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validáció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2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06CAECD0-2048-C2F3-27C1-C44D2979A9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kiválasztott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MLP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neuronháló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szerkezetek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4AC81-3390-2551-FE8D-BD42D8984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b="2615"/>
          <a:stretch>
            <a:fillRect/>
          </a:stretch>
        </p:blipFill>
        <p:spPr bwMode="auto">
          <a:xfrm>
            <a:off x="209925" y="795357"/>
            <a:ext cx="6709349" cy="3138040"/>
          </a:xfrm>
          <a:prstGeom prst="rect">
            <a:avLst/>
          </a:prstGeom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157BF-B8EE-1DC7-5C9E-62065E988642}"/>
              </a:ext>
            </a:extLst>
          </p:cNvPr>
          <p:cNvSpPr txBox="1"/>
          <p:nvPr/>
        </p:nvSpPr>
        <p:spPr>
          <a:xfrm>
            <a:off x="7121236" y="795357"/>
            <a:ext cx="5424228" cy="511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rejtett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réteg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, 12-12-12 neuron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Felügyelt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tanítás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MSE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veszteségfüggvény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LBFGS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optimalizációs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algoritmus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ReLU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aktivációs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függvény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(Bamberger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és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társai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, 2023)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Max. 2000 epoch</a:t>
            </a:r>
            <a:b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(korai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</a:rPr>
              <a:t>leállítás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500-600)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Standardizált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adatok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5C3FF7-3C61-B940-3826-D4C551BA3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925" y="4284254"/>
            <a:ext cx="4334167" cy="22111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0B041-FD5A-2E05-6811-92E8C38F251B}"/>
                  </a:ext>
                </a:extLst>
              </p:cNvPr>
              <p:cNvSpPr txBox="1"/>
              <p:nvPr/>
            </p:nvSpPr>
            <p:spPr>
              <a:xfrm>
                <a:off x="974044" y="5073617"/>
                <a:ext cx="33250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400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ctrlPr>
                              <a:rPr lang="en-GB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i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0B041-FD5A-2E05-6811-92E8C38F2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4" y="5073617"/>
                <a:ext cx="3325090" cy="307777"/>
              </a:xfrm>
              <a:prstGeom prst="rect">
                <a:avLst/>
              </a:prstGeom>
              <a:blipFill>
                <a:blip r:embed="rId4"/>
                <a:stretch>
                  <a:fillRect l="-550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B6E731-53B9-044E-84C6-7968BB453E09}"/>
                  </a:ext>
                </a:extLst>
              </p:cNvPr>
              <p:cNvSpPr txBox="1"/>
              <p:nvPr/>
            </p:nvSpPr>
            <p:spPr>
              <a:xfrm>
                <a:off x="5070765" y="4213712"/>
                <a:ext cx="1861008" cy="628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′= 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B6E731-53B9-044E-84C6-7968BB453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65" y="4213712"/>
                <a:ext cx="1861008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664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FA71FE1-415B-E8FD-9AE7-850F48B462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felügyelt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gépi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tanulás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adatbázisának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elkészítése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E0EE4-EF10-5906-EE8D-4033D8E9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6" r="-145"/>
          <a:stretch/>
        </p:blipFill>
        <p:spPr>
          <a:xfrm>
            <a:off x="6627779" y="1002433"/>
            <a:ext cx="5379395" cy="53954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6E7513E-419D-8512-4AC6-D01C059DF1CA}"/>
              </a:ext>
            </a:extLst>
          </p:cNvPr>
          <p:cNvGrpSpPr/>
          <p:nvPr/>
        </p:nvGrpSpPr>
        <p:grpSpPr>
          <a:xfrm>
            <a:off x="197751" y="754800"/>
            <a:ext cx="5655013" cy="2780318"/>
            <a:chOff x="383207" y="4345355"/>
            <a:chExt cx="5655013" cy="27803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3098A2-18E5-95F9-FD0E-4DC608DD5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4" t="43546" r="52232" b="28227"/>
            <a:stretch/>
          </p:blipFill>
          <p:spPr>
            <a:xfrm>
              <a:off x="383207" y="5189869"/>
              <a:ext cx="5655013" cy="1935804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2CAD85-7EAA-E040-E1A6-06B39D92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05" y="4345355"/>
              <a:ext cx="5630415" cy="84589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A0CAEE-47F1-7A56-6B37-EB89114B8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17" t="12057" r="54681" b="45957"/>
          <a:stretch/>
        </p:blipFill>
        <p:spPr>
          <a:xfrm>
            <a:off x="5875264" y="655730"/>
            <a:ext cx="1731525" cy="287938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C6450E6-F642-92C4-42AE-2A047FEAF5CD}"/>
              </a:ext>
            </a:extLst>
          </p:cNvPr>
          <p:cNvSpPr/>
          <p:nvPr/>
        </p:nvSpPr>
        <p:spPr>
          <a:xfrm>
            <a:off x="5416796" y="1599314"/>
            <a:ext cx="330740" cy="308132"/>
          </a:xfrm>
          <a:prstGeom prst="ellipse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CFD121-8670-CB72-5AF9-0550153A3F13}"/>
              </a:ext>
            </a:extLst>
          </p:cNvPr>
          <p:cNvGrpSpPr/>
          <p:nvPr/>
        </p:nvGrpSpPr>
        <p:grpSpPr>
          <a:xfrm>
            <a:off x="520209" y="4490976"/>
            <a:ext cx="5655013" cy="1515845"/>
            <a:chOff x="1295399" y="4246004"/>
            <a:chExt cx="6608878" cy="134517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ECAAD94-5EBB-AE69-7772-EA39572FB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3" t="9962" r="21864" b="8254"/>
            <a:stretch/>
          </p:blipFill>
          <p:spPr bwMode="auto">
            <a:xfrm>
              <a:off x="1295399" y="4246004"/>
              <a:ext cx="6608878" cy="1345171"/>
            </a:xfrm>
            <a:prstGeom prst="rec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6EAC1B5-49AE-E528-1D48-8AEF12D417FD}"/>
                </a:ext>
              </a:extLst>
            </p:cNvPr>
            <p:cNvCxnSpPr>
              <a:cxnSpLocks/>
            </p:cNvCxnSpPr>
            <p:nvPr/>
          </p:nvCxnSpPr>
          <p:spPr>
            <a:xfrm>
              <a:off x="5109731" y="5072093"/>
              <a:ext cx="504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85E096A-B2C9-01CF-05DA-A2FB281EE61F}"/>
                </a:ext>
              </a:extLst>
            </p:cNvPr>
            <p:cNvCxnSpPr>
              <a:cxnSpLocks/>
            </p:cNvCxnSpPr>
            <p:nvPr/>
          </p:nvCxnSpPr>
          <p:spPr>
            <a:xfrm>
              <a:off x="5107918" y="5337195"/>
              <a:ext cx="504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CC30A4-16BF-3376-2D45-9323D5380EF3}"/>
              </a:ext>
            </a:extLst>
          </p:cNvPr>
          <p:cNvGrpSpPr/>
          <p:nvPr/>
        </p:nvGrpSpPr>
        <p:grpSpPr>
          <a:xfrm>
            <a:off x="2278593" y="4546140"/>
            <a:ext cx="2113315" cy="287583"/>
            <a:chOff x="2625003" y="4619135"/>
            <a:chExt cx="2720230" cy="36933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67B52E-FE08-3CE2-4CB2-6C1259103AE7}"/>
                </a:ext>
              </a:extLst>
            </p:cNvPr>
            <p:cNvSpPr/>
            <p:nvPr/>
          </p:nvSpPr>
          <p:spPr>
            <a:xfrm>
              <a:off x="2625003" y="4619135"/>
              <a:ext cx="1938574" cy="369330"/>
            </a:xfrm>
            <a:prstGeom prst="rect">
              <a:avLst/>
            </a:prstGeom>
            <a:solidFill>
              <a:srgbClr val="92D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9033DC5-5B1A-FAA6-90E7-5BAF30902F77}"/>
                </a:ext>
              </a:extLst>
            </p:cNvPr>
            <p:cNvSpPr/>
            <p:nvPr/>
          </p:nvSpPr>
          <p:spPr>
            <a:xfrm>
              <a:off x="4563577" y="4619135"/>
              <a:ext cx="781656" cy="369330"/>
            </a:xfrm>
            <a:prstGeom prst="rect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E1F01D-B64F-BA7A-9442-5119326BB19B}"/>
              </a:ext>
            </a:extLst>
          </p:cNvPr>
          <p:cNvGrpSpPr/>
          <p:nvPr/>
        </p:nvGrpSpPr>
        <p:grpSpPr>
          <a:xfrm>
            <a:off x="2764631" y="4545451"/>
            <a:ext cx="2096988" cy="287583"/>
            <a:chOff x="2607261" y="4600178"/>
            <a:chExt cx="2733144" cy="36933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0288228-F131-2F07-5628-05E2FE52DFF9}"/>
                </a:ext>
              </a:extLst>
            </p:cNvPr>
            <p:cNvSpPr/>
            <p:nvPr/>
          </p:nvSpPr>
          <p:spPr>
            <a:xfrm>
              <a:off x="2607261" y="4600178"/>
              <a:ext cx="2031321" cy="369330"/>
            </a:xfrm>
            <a:prstGeom prst="rect">
              <a:avLst/>
            </a:prstGeom>
            <a:solidFill>
              <a:srgbClr val="92D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9878709-1A24-525F-0F0A-0AFBA8A3F2EA}"/>
                </a:ext>
              </a:extLst>
            </p:cNvPr>
            <p:cNvSpPr/>
            <p:nvPr/>
          </p:nvSpPr>
          <p:spPr>
            <a:xfrm>
              <a:off x="4638582" y="4600178"/>
              <a:ext cx="701823" cy="369330"/>
            </a:xfrm>
            <a:prstGeom prst="rect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9569A42-F549-0B4F-D4EF-4EBAEB6DB350}"/>
              </a:ext>
            </a:extLst>
          </p:cNvPr>
          <p:cNvSpPr/>
          <p:nvPr/>
        </p:nvSpPr>
        <p:spPr>
          <a:xfrm>
            <a:off x="681444" y="5109407"/>
            <a:ext cx="5414556" cy="478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3C1AE6-A1FC-C2B1-9C80-BA92AEF90318}"/>
              </a:ext>
            </a:extLst>
          </p:cNvPr>
          <p:cNvSpPr/>
          <p:nvPr/>
        </p:nvSpPr>
        <p:spPr>
          <a:xfrm>
            <a:off x="646179" y="5588286"/>
            <a:ext cx="5449821" cy="36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6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3D7B698-1991-09D1-B3FB-CE400D87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0B5FC5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kiválasztott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MLP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neuronhálók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tanulás</a:t>
            </a:r>
            <a:endParaRPr lang="hu-H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211C3D-BC82-D06E-3776-53CBE32FEF9E}"/>
              </a:ext>
            </a:extLst>
          </p:cNvPr>
          <p:cNvCxnSpPr>
            <a:cxnSpLocks/>
          </p:cNvCxnSpPr>
          <p:nvPr/>
        </p:nvCxnSpPr>
        <p:spPr>
          <a:xfrm flipV="1">
            <a:off x="2109470" y="2266950"/>
            <a:ext cx="0" cy="436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AB939-8B05-1B63-8764-283DC184D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02" b="5585"/>
          <a:stretch/>
        </p:blipFill>
        <p:spPr bwMode="auto">
          <a:xfrm>
            <a:off x="179848" y="510586"/>
            <a:ext cx="5762243" cy="4895997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9B4ECF-E6F5-1C39-082A-CB5CEFCA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9" y="5678424"/>
            <a:ext cx="5762244" cy="1179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2C1B98-448B-BF1A-AD6C-B6F47EE5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11" y="803777"/>
            <a:ext cx="5082438" cy="369507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964749E-E654-25F6-281A-3A04FB69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0792" y="4568134"/>
            <a:ext cx="2675613" cy="20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7CE98F-AEE2-7D3F-763E-9F82772A25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07" r="-17394"/>
          <a:stretch/>
        </p:blipFill>
        <p:spPr bwMode="auto">
          <a:xfrm>
            <a:off x="8375108" y="4899949"/>
            <a:ext cx="3698995" cy="155694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1676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3660</TotalTime>
  <Words>608</Words>
  <Application>Microsoft Office PowerPoint</Application>
  <PresentationFormat>Widescreen</PresentationFormat>
  <Paragraphs>105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Krisztián Károlyi</dc:creator>
  <cp:lastModifiedBy>Krisztián Károlyi</cp:lastModifiedBy>
  <cp:revision>2411</cp:revision>
  <dcterms:created xsi:type="dcterms:W3CDTF">2024-04-27T15:48:11Z</dcterms:created>
  <dcterms:modified xsi:type="dcterms:W3CDTF">2024-06-26T18:33:41Z</dcterms:modified>
</cp:coreProperties>
</file>